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handoutMasterIdLst>
    <p:handoutMasterId r:id="rId21"/>
  </p:handoutMasterIdLst>
  <p:sldIdLst>
    <p:sldId id="256" r:id="rId3"/>
    <p:sldId id="316" r:id="rId4"/>
    <p:sldId id="320" r:id="rId5"/>
    <p:sldId id="322" r:id="rId6"/>
    <p:sldId id="321" r:id="rId7"/>
    <p:sldId id="323" r:id="rId8"/>
    <p:sldId id="326" r:id="rId9"/>
    <p:sldId id="315" r:id="rId10"/>
    <p:sldId id="328" r:id="rId11"/>
    <p:sldId id="303" r:id="rId12"/>
    <p:sldId id="329" r:id="rId13"/>
    <p:sldId id="330" r:id="rId14"/>
    <p:sldId id="332" r:id="rId15"/>
    <p:sldId id="335" r:id="rId16"/>
    <p:sldId id="338" r:id="rId17"/>
    <p:sldId id="339" r:id="rId18"/>
    <p:sldId id="312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D4FCD4-D769-42ED-9619-150650E43B26}">
          <p14:sldIdLst>
            <p14:sldId id="256"/>
            <p14:sldId id="316"/>
            <p14:sldId id="320"/>
            <p14:sldId id="322"/>
            <p14:sldId id="321"/>
            <p14:sldId id="323"/>
            <p14:sldId id="326"/>
          </p14:sldIdLst>
        </p14:section>
        <p14:section name="Untitled Section" id="{FAEFCE87-ABD6-4C0A-A095-0E05B0AAA5FD}">
          <p14:sldIdLst>
            <p14:sldId id="315"/>
            <p14:sldId id="328"/>
            <p14:sldId id="303"/>
            <p14:sldId id="329"/>
            <p14:sldId id="330"/>
            <p14:sldId id="332"/>
            <p14:sldId id="335"/>
            <p14:sldId id="338"/>
            <p14:sldId id="339"/>
            <p14:sldId id="31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Violante" initials="SV" lastIdx="11" clrIdx="0"/>
  <p:cmAuthor id="1" name="Alicia Woodsby" initials="AW" lastIdx="2" clrIdx="1"/>
  <p:cmAuthor id="2" name="Mary Ann Haley" initials="MAH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AB5"/>
    <a:srgbClr val="15397F"/>
    <a:srgbClr val="987B65"/>
    <a:srgbClr val="9F3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0" autoAdjust="0"/>
  </p:normalViewPr>
  <p:slideViewPr>
    <p:cSldViewPr>
      <p:cViewPr>
        <p:scale>
          <a:sx n="70" d="100"/>
          <a:sy n="70" d="100"/>
        </p:scale>
        <p:origin x="490" y="10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9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2042F-F91A-4435-A2E4-1688EDD240A7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78AFB-1B84-48F0-83E7-E4A7D21C6A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78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88043-D6FE-4C4D-AD40-D7B6E8FEE24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B3864-14CA-4A9A-9F68-90ECAD33A2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phusa.org/Publications/AmericanAlmana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85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Activities today will help</a:t>
            </a:r>
            <a:r>
              <a:rPr lang="en-US" baseline="0" dirty="0" smtClean="0"/>
              <a:t> you begin to build these core components into your plan.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planning, think of: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aseline="0" dirty="0" smtClean="0"/>
              <a:t>right mix of people, institutions, orgs that can help you achieve these goals. They may participate at different times, in different capacities, but may have a role to play in your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</a:t>
            </a:r>
            <a:r>
              <a:rPr lang="en-US" baseline="0" dirty="0" smtClean="0"/>
              <a:t> </a:t>
            </a:r>
            <a:r>
              <a:rPr lang="en-US" baseline="0" smtClean="0"/>
              <a:t>out youth-help.org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6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a biannual survey of best practices for identifying and educating homeless students across the nation released by the Institute for Children, Poverty &amp; Homelessness,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Connecticut ranked 49th of all 50 states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87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We know that without immediate</a:t>
            </a:r>
            <a:r>
              <a:rPr lang="en-US" baseline="0" dirty="0" smtClean="0"/>
              <a:t> and effective </a:t>
            </a:r>
            <a:r>
              <a:rPr lang="en-US" dirty="0" smtClean="0"/>
              <a:t>resources,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27%</a:t>
            </a:r>
            <a:r>
              <a:rPr lang="en-US" sz="1200" b="1" dirty="0" smtClean="0"/>
              <a:t> </a:t>
            </a:r>
            <a:r>
              <a:rPr lang="en-US" sz="1200" dirty="0" smtClean="0"/>
              <a:t>received special education services; </a:t>
            </a:r>
            <a:r>
              <a:rPr lang="en-US" sz="1200" b="1" dirty="0" smtClean="0">
                <a:solidFill>
                  <a:srgbClr val="C00000"/>
                </a:solidFill>
              </a:rPr>
              <a:t>32% </a:t>
            </a:r>
            <a:r>
              <a:rPr lang="en-US" sz="1200" dirty="0" smtClean="0"/>
              <a:t>dropped out</a:t>
            </a:r>
          </a:p>
          <a:p>
            <a:r>
              <a:rPr lang="en-US" sz="1200" b="1" dirty="0" smtClean="0">
                <a:solidFill>
                  <a:srgbClr val="C00000"/>
                </a:solidFill>
              </a:rPr>
              <a:t>89% </a:t>
            </a:r>
            <a:r>
              <a:rPr lang="en-US" sz="1200" dirty="0" smtClean="0"/>
              <a:t>of the young people were sexually active with an average of 5.6 sexual partners. </a:t>
            </a:r>
          </a:p>
          <a:p>
            <a:r>
              <a:rPr lang="en-US" sz="1200" b="1" dirty="0" smtClean="0">
                <a:solidFill>
                  <a:srgbClr val="C00000"/>
                </a:solidFill>
              </a:rPr>
              <a:t>23.5% </a:t>
            </a:r>
            <a:r>
              <a:rPr lang="en-US" sz="1200" dirty="0" smtClean="0"/>
              <a:t>first experienced sexual intercourse at age 12 or under.</a:t>
            </a:r>
          </a:p>
          <a:p>
            <a:r>
              <a:rPr lang="en-US" sz="1200" b="1" dirty="0" smtClean="0">
                <a:solidFill>
                  <a:srgbClr val="C00000"/>
                </a:solidFill>
              </a:rPr>
              <a:t>19.4%</a:t>
            </a:r>
            <a:r>
              <a:rPr lang="en-US" sz="1200" dirty="0" smtClean="0"/>
              <a:t> reported they had traded sex for money, a place to stay or drugs/alcohol. (Gordon</a:t>
            </a:r>
            <a:r>
              <a:rPr lang="en-US" sz="1200" baseline="0" dirty="0" smtClean="0"/>
              <a:t> study)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22%</a:t>
            </a:r>
            <a:r>
              <a:rPr lang="en-US" sz="1200" dirty="0" smtClean="0"/>
              <a:t> had Criminal Justice involvement (CT youth count)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rgbClr val="C00000"/>
                </a:solidFill>
              </a:rPr>
              <a:t>50% </a:t>
            </a:r>
            <a:r>
              <a:rPr lang="en-US" sz="1200" dirty="0" smtClean="0"/>
              <a:t>were arrested at least once in their lifetime; </a:t>
            </a:r>
            <a:r>
              <a:rPr lang="en-US" sz="1200" b="1" dirty="0" smtClean="0">
                <a:solidFill>
                  <a:srgbClr val="C00000"/>
                </a:solidFill>
              </a:rPr>
              <a:t>39% </a:t>
            </a:r>
            <a:r>
              <a:rPr lang="en-US" sz="1200" dirty="0" smtClean="0"/>
              <a:t>reported having been incarcerated in jail, prison, juvenile detention or a residential facility (</a:t>
            </a:r>
            <a:r>
              <a:rPr lang="en-US" sz="1200" i="1" dirty="0" smtClean="0"/>
              <a:t>Derrick Gordon, PhD and Bronwyn Hunter, PhD, Consultation Center, Yale School of Medicine</a:t>
            </a:r>
            <a:r>
              <a:rPr lang="en-US" sz="1200" i="0" dirty="0" smtClean="0"/>
              <a:t>)</a:t>
            </a:r>
            <a:endParaRPr lang="en-US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4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This system change helps communities to focus on rapidly ending each person’s homelessness and connecting them with permanent housing as quickly as possible – shift focus of resources away from </a:t>
            </a:r>
            <a:r>
              <a:rPr lang="en-US" sz="1200" b="1" dirty="0" smtClean="0">
                <a:solidFill>
                  <a:prstClr val="black"/>
                </a:solidFill>
              </a:rPr>
              <a:t>‘managing homelessness’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4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</a:rPr>
              <a:t>This system change helps communities to focus on rapidly ending each person’s homelessness and connecting them with permanent housing as quickly as possible – shift focus of resources away from </a:t>
            </a:r>
            <a:r>
              <a:rPr lang="en-US" sz="1200" b="1" dirty="0" smtClean="0">
                <a:solidFill>
                  <a:prstClr val="black"/>
                </a:solidFill>
              </a:rPr>
              <a:t>‘managing homelessness’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4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4"/>
                </a:solidFill>
              </a:rPr>
              <a:t>1. </a:t>
            </a:r>
            <a:r>
              <a:rPr lang="en-US" sz="1400" b="1" dirty="0" smtClean="0">
                <a:solidFill>
                  <a:schemeClr val="accent4"/>
                </a:solidFill>
              </a:rPr>
              <a:t>Identifying and Engaging</a:t>
            </a:r>
            <a:endParaRPr lang="en-US" sz="1200" dirty="0" smtClean="0"/>
          </a:p>
          <a:p>
            <a:r>
              <a:rPr lang="en-US" dirty="0" smtClean="0"/>
              <a:t>Less Visible</a:t>
            </a:r>
          </a:p>
          <a:p>
            <a:r>
              <a:rPr lang="en-US" dirty="0" smtClean="0"/>
              <a:t>Schools and other agencies needed</a:t>
            </a:r>
          </a:p>
          <a:p>
            <a:r>
              <a:rPr lang="en-US" dirty="0" smtClean="0"/>
              <a:t>No centralized data-DCF, DMHAS, DOC, RHY</a:t>
            </a:r>
          </a:p>
          <a:p>
            <a:r>
              <a:rPr lang="en-US" dirty="0" smtClean="0"/>
              <a:t>Releases more difficult</a:t>
            </a:r>
          </a:p>
          <a:p>
            <a:r>
              <a:rPr lang="en-US" dirty="0" smtClean="0"/>
              <a:t>Shame </a:t>
            </a:r>
          </a:p>
          <a:p>
            <a:r>
              <a:rPr lang="en-US" dirty="0" smtClean="0"/>
              <a:t>Lack of knowledge of services</a:t>
            </a:r>
          </a:p>
          <a:p>
            <a:r>
              <a:rPr lang="en-US" dirty="0" smtClean="0"/>
              <a:t>Methods of accessing different, texting v. phone</a:t>
            </a:r>
          </a:p>
          <a:p>
            <a:r>
              <a:rPr lang="en-US" dirty="0" smtClean="0"/>
              <a:t>Adult System gaps – no emergency services</a:t>
            </a:r>
          </a:p>
          <a:p>
            <a:r>
              <a:rPr lang="en-US" dirty="0" smtClean="0"/>
              <a:t>Outreach hours and places</a:t>
            </a:r>
          </a:p>
          <a:p>
            <a:endParaRPr lang="en-US" dirty="0" smtClean="0"/>
          </a:p>
          <a:p>
            <a:r>
              <a:rPr lang="en-US" dirty="0" smtClean="0"/>
              <a:t>Assessing:</a:t>
            </a:r>
          </a:p>
          <a:p>
            <a:r>
              <a:rPr lang="en-US" sz="1200" dirty="0" smtClean="0"/>
              <a:t>Designed for adults – diagnoses, chronicity </a:t>
            </a:r>
          </a:p>
          <a:p>
            <a:r>
              <a:rPr lang="en-US" sz="1200" dirty="0" smtClean="0"/>
              <a:t>Process is different</a:t>
            </a:r>
          </a:p>
          <a:p>
            <a:r>
              <a:rPr lang="en-US" sz="1200" dirty="0" smtClean="0"/>
              <a:t>Vulnerability scores are not indicators of housing/program/services needed</a:t>
            </a:r>
          </a:p>
          <a:p>
            <a:r>
              <a:rPr lang="en-US" sz="1200" dirty="0" smtClean="0"/>
              <a:t>Who administers? </a:t>
            </a:r>
          </a:p>
          <a:p>
            <a:r>
              <a:rPr lang="en-US" sz="1200" dirty="0" smtClean="0"/>
              <a:t>When do we assess? </a:t>
            </a:r>
          </a:p>
          <a:p>
            <a:r>
              <a:rPr lang="en-US" sz="1200" dirty="0" smtClean="0"/>
              <a:t>What age do we assess?</a:t>
            </a:r>
          </a:p>
          <a:p>
            <a:r>
              <a:rPr lang="en-US" sz="1200" dirty="0" smtClean="0"/>
              <a:t>Young families </a:t>
            </a:r>
          </a:p>
          <a:p>
            <a:r>
              <a:rPr lang="en-US" sz="1200" dirty="0" smtClean="0"/>
              <a:t>What do we do if there are no good housing options?</a:t>
            </a:r>
          </a:p>
          <a:p>
            <a:endParaRPr lang="en-US" sz="1200" dirty="0" smtClean="0"/>
          </a:p>
          <a:p>
            <a:r>
              <a:rPr lang="en-US" sz="1200" dirty="0" smtClean="0"/>
              <a:t>Services and Linkages</a:t>
            </a:r>
            <a:r>
              <a:rPr lang="en-US" sz="1200" baseline="0" dirty="0" smtClean="0"/>
              <a:t> to Support:</a:t>
            </a:r>
          </a:p>
          <a:p>
            <a:r>
              <a:rPr lang="en-US" dirty="0" smtClean="0"/>
              <a:t>Systems very complex and multiple layers, eligibility differs depending on funding sources</a:t>
            </a:r>
          </a:p>
          <a:p>
            <a:r>
              <a:rPr lang="en-US" dirty="0" smtClean="0"/>
              <a:t>Conflicting definitions about homelessness</a:t>
            </a:r>
          </a:p>
          <a:p>
            <a:r>
              <a:rPr lang="en-US" dirty="0" smtClean="0"/>
              <a:t>Increased risk factors</a:t>
            </a:r>
          </a:p>
          <a:p>
            <a:r>
              <a:rPr lang="en-US" dirty="0" smtClean="0"/>
              <a:t>Harm reduction key, youth factors</a:t>
            </a:r>
          </a:p>
          <a:p>
            <a:r>
              <a:rPr lang="en-US" dirty="0" smtClean="0"/>
              <a:t>Gaps between service providers, “aging out” </a:t>
            </a:r>
          </a:p>
          <a:p>
            <a:r>
              <a:rPr lang="en-US" dirty="0" smtClean="0"/>
              <a:t>Collaboration between youth services complex</a:t>
            </a:r>
          </a:p>
          <a:p>
            <a:r>
              <a:rPr lang="en-US" dirty="0" smtClean="0"/>
              <a:t>Importance of prevention </a:t>
            </a:r>
          </a:p>
          <a:p>
            <a:r>
              <a:rPr lang="en-US" dirty="0" smtClean="0"/>
              <a:t>Family mediation and development of natural supports</a:t>
            </a:r>
          </a:p>
          <a:p>
            <a:r>
              <a:rPr lang="en-US" dirty="0" smtClean="0"/>
              <a:t>Lack of Emergency Housing Options for Youth</a:t>
            </a:r>
          </a:p>
          <a:p>
            <a:r>
              <a:rPr lang="en-US" dirty="0" smtClean="0"/>
              <a:t>Lack of longer term youth-specific housing</a:t>
            </a:r>
          </a:p>
          <a:p>
            <a:r>
              <a:rPr lang="en-US" dirty="0" smtClean="0"/>
              <a:t>Data unclear on newer interventions, RRH</a:t>
            </a:r>
          </a:p>
          <a:p>
            <a:endParaRPr lang="en-US" dirty="0" smtClean="0"/>
          </a:p>
          <a:p>
            <a:r>
              <a:rPr lang="en-US" dirty="0" smtClean="0"/>
              <a:t>Outcomes:</a:t>
            </a:r>
          </a:p>
          <a:p>
            <a:endParaRPr lang="en-US" dirty="0" smtClean="0"/>
          </a:p>
          <a:p>
            <a:r>
              <a:rPr lang="en-US" sz="1200" dirty="0" smtClean="0"/>
              <a:t>Data challenges from multiple systems</a:t>
            </a:r>
          </a:p>
          <a:p>
            <a:r>
              <a:rPr lang="en-US" sz="1200" dirty="0" smtClean="0"/>
              <a:t>What are we measuring?</a:t>
            </a:r>
          </a:p>
          <a:p>
            <a:r>
              <a:rPr lang="en-US" sz="1200" dirty="0" smtClean="0"/>
              <a:t>How long do we measure?</a:t>
            </a:r>
          </a:p>
          <a:p>
            <a:r>
              <a:rPr lang="en-US" sz="1200" dirty="0" smtClean="0"/>
              <a:t>Availability for follow-up</a:t>
            </a:r>
          </a:p>
          <a:p>
            <a:r>
              <a:rPr lang="en-US" sz="1200" dirty="0" smtClean="0"/>
              <a:t>Complexity of youth vs. adult</a:t>
            </a:r>
          </a:p>
          <a:p>
            <a:r>
              <a:rPr lang="en-US" sz="1200" dirty="0" smtClean="0"/>
              <a:t>Privacy</a:t>
            </a:r>
          </a:p>
          <a:p>
            <a:r>
              <a:rPr lang="en-US" sz="1200" dirty="0" smtClean="0"/>
              <a:t>All of the above</a:t>
            </a:r>
          </a:p>
          <a:p>
            <a:endParaRPr lang="en-US" dirty="0" smtClean="0"/>
          </a:p>
          <a:p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70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70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B3864-14CA-4A9A-9F68-90ECAD33A2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539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87E6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1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8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83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27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92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82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97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264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84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00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67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71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9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539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4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F351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F351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6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1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4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3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7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539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C18E-FBE5-4F9C-B3F9-E56A25966B31}" type="datetimeFigureOut">
              <a:rPr lang="en-US" smtClean="0"/>
              <a:pPr/>
              <a:t>7/12/2016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5211-F76D-420A-885A-B909A6818C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48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mosher@icrweb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youth-help.org/" TargetMode="External"/><Relationship Id="rId4" Type="http://schemas.openxmlformats.org/officeDocument/2006/relationships/hyperlink" Target="mailto:mhaley@cceh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866"/>
            <a:ext cx="9067800" cy="2819134"/>
          </a:xfrm>
        </p:spPr>
        <p:txBody>
          <a:bodyPr>
            <a:normAutofit fontScale="90000"/>
          </a:bodyPr>
          <a:lstStyle/>
          <a:p>
            <a:pPr>
              <a:spcBef>
                <a:spcPts val="2400"/>
              </a:spcBef>
              <a:spcAft>
                <a:spcPts val="3000"/>
              </a:spcAft>
            </a:pPr>
            <a:r>
              <a:rPr lang="en-US" sz="5100" spc="200" dirty="0" smtClean="0">
                <a:solidFill>
                  <a:srgbClr val="3590A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Developing A Successful </a:t>
            </a:r>
            <a:br>
              <a:rPr lang="en-US" sz="5100" spc="200" dirty="0" smtClean="0">
                <a:solidFill>
                  <a:srgbClr val="3590A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5100" spc="200" dirty="0" smtClean="0">
                <a:solidFill>
                  <a:srgbClr val="3590A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School-Community Initiative to </a:t>
            </a:r>
            <a:r>
              <a:rPr lang="en-US" sz="5600" b="1" spc="200" dirty="0" smtClean="0">
                <a:solidFill>
                  <a:srgbClr val="3590A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US" sz="5600" b="1" spc="200" dirty="0" smtClean="0">
                <a:solidFill>
                  <a:srgbClr val="3590A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6300" b="1" spc="200" dirty="0" smtClean="0">
                <a:solidFill>
                  <a:srgbClr val="3590A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End Youth Homelessness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8118" y="3581400"/>
            <a:ext cx="4198763" cy="1175784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Mary Ann Haley, Ph.D.</a:t>
            </a:r>
          </a:p>
          <a:p>
            <a:r>
              <a:rPr lang="en-US" sz="2000" dirty="0" smtClean="0"/>
              <a:t>Deputy Director</a:t>
            </a:r>
          </a:p>
          <a:p>
            <a:r>
              <a:rPr lang="en-US" sz="2000" dirty="0" smtClean="0"/>
              <a:t>Connecticut Coalition to End Homelessness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03563" y="3029983"/>
            <a:ext cx="4139609" cy="14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887E6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391" y="4782371"/>
            <a:ext cx="3190876" cy="14714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10200"/>
            <a:ext cx="4038600" cy="1012286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1051" y="3581135"/>
            <a:ext cx="4198763" cy="838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Heather Mosher, Ph.D.</a:t>
            </a:r>
          </a:p>
          <a:p>
            <a:r>
              <a:rPr lang="en-US" sz="1900" dirty="0" smtClean="0"/>
              <a:t>Institute for Community Research</a:t>
            </a:r>
          </a:p>
        </p:txBody>
      </p:sp>
    </p:spTree>
    <p:extLst>
      <p:ext uri="{BB962C8B-B14F-4D97-AF65-F5344CB8AC3E}">
        <p14:creationId xmlns:p14="http://schemas.microsoft.com/office/powerpoint/2010/main" val="22959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Systems need to change and adapt- we need to </a:t>
            </a:r>
            <a:r>
              <a:rPr lang="en-US" sz="2800" b="1" dirty="0" smtClean="0"/>
              <a:t>understand needs of youth </a:t>
            </a:r>
            <a:r>
              <a:rPr lang="en-US" sz="2800" dirty="0" smtClean="0"/>
              <a:t>and what will work best for them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/>
              <a:t>Community collaboration </a:t>
            </a:r>
            <a:r>
              <a:rPr lang="en-US" sz="2800" dirty="0"/>
              <a:t>-</a:t>
            </a:r>
            <a:r>
              <a:rPr lang="en-US" sz="2800" dirty="0" smtClean="0"/>
              <a:t> building on what already works – but refining as needed. Expanding this effort to include new local </a:t>
            </a:r>
            <a:r>
              <a:rPr lang="en-US" sz="2800" dirty="0"/>
              <a:t>partners </a:t>
            </a:r>
            <a:r>
              <a:rPr lang="en-US" sz="2800" dirty="0" smtClean="0"/>
              <a:t>and development of regional teams/task forces, coordination, youth involvement and new resources.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Facing these Challenges</a:t>
            </a:r>
            <a:endParaRPr lang="en-US" b="1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u="sng" dirty="0" smtClean="0"/>
              <a:t>School-Community Initiatives with Youth Voice</a:t>
            </a:r>
          </a:p>
          <a:p>
            <a:r>
              <a:rPr lang="en-US" dirty="0" smtClean="0"/>
              <a:t>Results in other states:  </a:t>
            </a:r>
          </a:p>
          <a:p>
            <a:pPr lvl="1"/>
            <a:r>
              <a:rPr lang="en-US" dirty="0" smtClean="0"/>
              <a:t>improved </a:t>
            </a:r>
            <a:r>
              <a:rPr lang="en-US" dirty="0"/>
              <a:t>access to health and social services, expansion </a:t>
            </a:r>
            <a:r>
              <a:rPr lang="en-US" dirty="0" smtClean="0"/>
              <a:t>of </a:t>
            </a:r>
            <a:r>
              <a:rPr lang="en-US" dirty="0"/>
              <a:t>after school enrichment programs, reduced delinquency, and </a:t>
            </a:r>
            <a:r>
              <a:rPr lang="en-US" dirty="0" smtClean="0"/>
              <a:t>created stronger </a:t>
            </a:r>
            <a:r>
              <a:rPr lang="en-US" dirty="0"/>
              <a:t>pathways to employment and post-secondary education</a:t>
            </a:r>
          </a:p>
          <a:p>
            <a:r>
              <a:rPr lang="en-US" dirty="0" smtClean="0"/>
              <a:t>Connecticut first to develop/adapt model for addressing youth homelessness</a:t>
            </a:r>
          </a:p>
          <a:p>
            <a:r>
              <a:rPr lang="en-US" dirty="0" smtClean="0"/>
              <a:t>Added key components based on what works</a:t>
            </a:r>
          </a:p>
          <a:p>
            <a:r>
              <a:rPr lang="en-US" dirty="0" smtClean="0"/>
              <a:t>Pilot tested in Torrington – promising model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Working towards ending youth homelessness in CT</a:t>
            </a:r>
            <a:endParaRPr lang="en-US" b="1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1676400"/>
            <a:ext cx="62481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Collaboration + Resources + Data = Ending </a:t>
            </a:r>
            <a:r>
              <a:rPr lang="en-US" sz="2000" b="1" i="1" dirty="0">
                <a:solidFill>
                  <a:srgbClr val="FF0000"/>
                </a:solidFill>
              </a:rPr>
              <a:t>Homelessness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304800"/>
            <a:ext cx="9067800" cy="1143000"/>
          </a:xfrm>
        </p:spPr>
        <p:txBody>
          <a:bodyPr>
            <a:noAutofit/>
          </a:bodyPr>
          <a:lstStyle/>
          <a:p>
            <a:r>
              <a:rPr lang="en-US" sz="3400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Components of the Community-based Model </a:t>
            </a:r>
            <a:br>
              <a:rPr lang="en-US" sz="3400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</a:br>
            <a:r>
              <a:rPr lang="en-US" sz="3400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for Ending </a:t>
            </a:r>
            <a:r>
              <a:rPr lang="en-US" sz="3400" b="1" u="sng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Youth Homelessness</a:t>
            </a:r>
            <a:endParaRPr lang="en-US" sz="3400" b="1" u="sng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566476"/>
            <a:ext cx="834531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Collaboration and Coordination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C</a:t>
            </a:r>
            <a:r>
              <a:rPr lang="en-US" sz="2000" b="1" dirty="0" smtClean="0"/>
              <a:t>ollaboration and leadership among youth, school, youth-serving community orgs and institutions </a:t>
            </a:r>
            <a:r>
              <a:rPr lang="en-US" sz="2000" dirty="0" smtClean="0"/>
              <a:t>for a coordinated community response to identify, link to resources, and provide follow-up support.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 Age-appropriate Resources </a:t>
            </a:r>
          </a:p>
          <a:p>
            <a:pPr>
              <a:spcAft>
                <a:spcPts val="600"/>
              </a:spcAft>
            </a:pPr>
            <a:r>
              <a:rPr lang="en-US" sz="2000" b="1" dirty="0" smtClean="0"/>
              <a:t>Utilize, improve and build on existing assets </a:t>
            </a:r>
            <a:r>
              <a:rPr lang="en-US" sz="2000" dirty="0" smtClean="0"/>
              <a:t>to provide accessible and effective wraparound services that are personalized to meet the needs of individual youth. </a:t>
            </a:r>
            <a:r>
              <a:rPr lang="en-US" sz="2000" b="1" dirty="0" smtClean="0"/>
              <a:t>Partner with youth </a:t>
            </a:r>
            <a:r>
              <a:rPr lang="en-US" sz="2000" dirty="0" smtClean="0"/>
              <a:t>to design and improve resources.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+ Data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Use </a:t>
            </a:r>
            <a:r>
              <a:rPr lang="en-US" sz="2000" i="1" u="sng" dirty="0" smtClean="0"/>
              <a:t>youth participatory action research </a:t>
            </a:r>
            <a:r>
              <a:rPr lang="en-US" sz="2000" i="1" dirty="0" smtClean="0"/>
              <a:t>and </a:t>
            </a:r>
            <a:r>
              <a:rPr lang="en-US" sz="2000" i="1" u="sng" dirty="0" smtClean="0"/>
              <a:t>asset mapping </a:t>
            </a:r>
            <a:r>
              <a:rPr lang="en-US" sz="2000" dirty="0" smtClean="0"/>
              <a:t>to </a:t>
            </a:r>
            <a:r>
              <a:rPr lang="en-US" sz="2000" b="1" dirty="0" smtClean="0"/>
              <a:t>identify assets in community, </a:t>
            </a:r>
            <a:r>
              <a:rPr lang="en-US" sz="2000" dirty="0" smtClean="0"/>
              <a:t>to </a:t>
            </a:r>
            <a:r>
              <a:rPr lang="en-US" sz="2000" b="1" dirty="0" smtClean="0"/>
              <a:t>understand what works </a:t>
            </a:r>
            <a:r>
              <a:rPr lang="en-US" sz="2000" dirty="0" smtClean="0"/>
              <a:t>and what doesn’t work and to continuously </a:t>
            </a:r>
            <a:r>
              <a:rPr lang="en-US" sz="2000" b="1" dirty="0" smtClean="0"/>
              <a:t>evaluate progress </a:t>
            </a:r>
            <a:r>
              <a:rPr lang="en-US" sz="2000" dirty="0" smtClean="0"/>
              <a:t>to improve outcomes.</a:t>
            </a:r>
            <a:endParaRPr lang="en-US" sz="20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=  Ending Youth Homelessness</a:t>
            </a:r>
          </a:p>
        </p:txBody>
      </p:sp>
    </p:spTree>
    <p:extLst>
      <p:ext uri="{BB962C8B-B14F-4D97-AF65-F5344CB8AC3E}">
        <p14:creationId xmlns:p14="http://schemas.microsoft.com/office/powerpoint/2010/main" val="1324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457200"/>
            <a:ext cx="9067800" cy="1143000"/>
          </a:xfrm>
        </p:spPr>
        <p:txBody>
          <a:bodyPr>
            <a:noAutofit/>
          </a:bodyPr>
          <a:lstStyle/>
          <a:p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Developing a Plan </a:t>
            </a:r>
            <a:r>
              <a:rPr lang="en-US" sz="4000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/>
            </a:r>
            <a:br>
              <a:rPr lang="en-US" sz="4000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</a:br>
            <a:r>
              <a:rPr lang="en-US" sz="4000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for Your Community</a:t>
            </a:r>
            <a:endParaRPr lang="en-US" sz="4000" b="1" u="sng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842730"/>
            <a:ext cx="834531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dirty="0" smtClean="0"/>
              <a:t>Your plan should include: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Long-term goal / </a:t>
            </a:r>
            <a:r>
              <a:rPr lang="en-US" sz="2400" u="sng" dirty="0" smtClean="0"/>
              <a:t>shared vision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/>
              <a:t>Short-term goals </a:t>
            </a:r>
            <a:r>
              <a:rPr lang="en-US" sz="2400" dirty="0"/>
              <a:t>and activities that build momentum by </a:t>
            </a:r>
            <a:r>
              <a:rPr lang="en-US" sz="2400" u="sng" dirty="0"/>
              <a:t>achieving quick wins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smtClean="0"/>
              <a:t>Team</a:t>
            </a:r>
            <a:r>
              <a:rPr lang="en-US" sz="2400" dirty="0" smtClean="0"/>
              <a:t> that includes key stakeholders, including youth and local institutions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Strategies </a:t>
            </a:r>
            <a:r>
              <a:rPr lang="en-US" sz="2400" dirty="0"/>
              <a:t>to </a:t>
            </a:r>
            <a:r>
              <a:rPr lang="en-US" sz="2400" u="sng" dirty="0"/>
              <a:t>engage youth</a:t>
            </a:r>
            <a:r>
              <a:rPr lang="en-US" sz="2400" dirty="0"/>
              <a:t>, and </a:t>
            </a:r>
            <a:r>
              <a:rPr lang="en-US" sz="2400" u="sng" dirty="0"/>
              <a:t>build youth-adult partnerships </a:t>
            </a:r>
            <a:r>
              <a:rPr lang="en-US" sz="2400" dirty="0"/>
              <a:t>and </a:t>
            </a:r>
            <a:r>
              <a:rPr lang="en-US" sz="2400" u="sng" dirty="0"/>
              <a:t>youth leadership</a:t>
            </a:r>
            <a:r>
              <a:rPr lang="en-US" sz="2400" dirty="0"/>
              <a:t>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smtClean="0"/>
              <a:t>Data collection methods </a:t>
            </a:r>
            <a:r>
              <a:rPr lang="en-US" sz="2400" dirty="0" smtClean="0"/>
              <a:t>that engage community members in the analysis and community planning process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u="sng" dirty="0" smtClean="0"/>
              <a:t>Communication</a:t>
            </a:r>
            <a:r>
              <a:rPr lang="en-US" sz="2400" dirty="0" smtClean="0"/>
              <a:t> strategies throughout the initiative</a:t>
            </a:r>
            <a:endParaRPr lang="en-US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62348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457200"/>
            <a:ext cx="9067800" cy="1143000"/>
          </a:xfrm>
        </p:spPr>
        <p:txBody>
          <a:bodyPr>
            <a:noAutofit/>
          </a:bodyPr>
          <a:lstStyle/>
          <a:p>
            <a:r>
              <a:rPr lang="en-US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Team Activity:  Define Goals</a:t>
            </a:r>
            <a:endParaRPr lang="en-US" b="1" u="sng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704975"/>
            <a:ext cx="85344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Define goals  </a:t>
            </a:r>
            <a:r>
              <a:rPr lang="en-US" sz="2800" b="1" dirty="0" smtClean="0">
                <a:solidFill>
                  <a:srgbClr val="FF0000"/>
                </a:solidFill>
              </a:rPr>
              <a:t>(use Handout A)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lvl="1"/>
            <a:r>
              <a:rPr lang="en-US" sz="2700" u="sng" dirty="0" smtClean="0"/>
              <a:t>What do you hope to achieve in the short-term?</a:t>
            </a:r>
            <a:r>
              <a:rPr lang="en-US" sz="2700" b="1" dirty="0" smtClean="0">
                <a:solidFill>
                  <a:srgbClr val="FF0000"/>
                </a:solidFill>
              </a:rPr>
              <a:t>*</a:t>
            </a:r>
            <a:r>
              <a:rPr lang="en-US" sz="2700" dirty="0" smtClean="0"/>
              <a:t>   </a:t>
            </a:r>
          </a:p>
          <a:p>
            <a:pPr lvl="1"/>
            <a:r>
              <a:rPr lang="en-US" sz="2000" b="1" dirty="0" smtClean="0"/>
              <a:t>Examples: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Map resources available in the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Understand barriers to accessing existing resources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Community engagement to raise awareness and build new connections</a:t>
            </a:r>
          </a:p>
          <a:p>
            <a:pPr lvl="1"/>
            <a:r>
              <a:rPr lang="en-US" sz="2700" u="sng" dirty="0" smtClean="0"/>
              <a:t>What is your long-term vision?</a:t>
            </a:r>
          </a:p>
          <a:p>
            <a:pPr lvl="1"/>
            <a:r>
              <a:rPr lang="en-US" sz="2000" b="1" dirty="0" smtClean="0"/>
              <a:t>Examples: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Effective </a:t>
            </a:r>
            <a:r>
              <a:rPr lang="en-US" sz="2000" dirty="0"/>
              <a:t>identification of students experiencing homelessness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Age-appropriate resources for young people experiencing homelessness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Decrease school drop-outs and chronic absenteeism</a:t>
            </a:r>
          </a:p>
          <a:p>
            <a:pPr marL="800100" lvl="1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Reduce </a:t>
            </a:r>
            <a:r>
              <a:rPr lang="en-US" sz="2000" dirty="0"/>
              <a:t>youth homelessness to rare, brief, and </a:t>
            </a:r>
            <a:r>
              <a:rPr lang="en-US" sz="2000" dirty="0" smtClean="0"/>
              <a:t>episodic occurrences</a:t>
            </a:r>
            <a:endParaRPr lang="en-US" sz="2700" i="1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2200" i="1" dirty="0" smtClean="0">
                <a:solidFill>
                  <a:srgbClr val="FF0000"/>
                </a:solidFill>
              </a:rPr>
              <a:t>*Note: set short-term goals to build momentum and achieve quick wins</a:t>
            </a:r>
          </a:p>
        </p:txBody>
      </p:sp>
    </p:spTree>
    <p:extLst>
      <p:ext uri="{BB962C8B-B14F-4D97-AF65-F5344CB8AC3E}">
        <p14:creationId xmlns:p14="http://schemas.microsoft.com/office/powerpoint/2010/main" val="32140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457200"/>
            <a:ext cx="9067800" cy="1143000"/>
          </a:xfrm>
        </p:spPr>
        <p:txBody>
          <a:bodyPr>
            <a:noAutofit/>
          </a:bodyPr>
          <a:lstStyle/>
          <a:p>
            <a:r>
              <a:rPr lang="en-US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Team Activity:  Develop Plan</a:t>
            </a:r>
            <a:endParaRPr lang="en-US" b="1" u="sng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76400"/>
            <a:ext cx="834531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smtClean="0">
                <a:solidFill>
                  <a:srgbClr val="FF0000"/>
                </a:solidFill>
              </a:rPr>
              <a:t>Handout B:</a:t>
            </a:r>
          </a:p>
          <a:p>
            <a:r>
              <a:rPr lang="en-US" sz="3000" b="1" dirty="0" smtClean="0"/>
              <a:t>Step 1:  Create timeline of activities based on goals </a:t>
            </a:r>
            <a:endParaRPr lang="en-US" sz="3000" b="1" i="1" dirty="0" smtClean="0"/>
          </a:p>
          <a:p>
            <a:pPr>
              <a:spcAft>
                <a:spcPts val="1200"/>
              </a:spcAft>
            </a:pPr>
            <a:r>
              <a:rPr lang="en-US" sz="2800" b="1" i="1" dirty="0" smtClean="0"/>
              <a:t>       </a:t>
            </a:r>
            <a:r>
              <a:rPr lang="en-US" sz="2400" i="1" dirty="0" smtClean="0">
                <a:solidFill>
                  <a:srgbClr val="FF0000"/>
                </a:solidFill>
              </a:rPr>
              <a:t>Overview timeline (guidebook pgs</a:t>
            </a:r>
            <a:r>
              <a:rPr lang="en-US" sz="2400" i="1" dirty="0">
                <a:solidFill>
                  <a:srgbClr val="FF0000"/>
                </a:solidFill>
              </a:rPr>
              <a:t>.</a:t>
            </a:r>
            <a:r>
              <a:rPr lang="en-US" sz="2400" i="1" dirty="0" smtClean="0">
                <a:solidFill>
                  <a:srgbClr val="FF0000"/>
                </a:solidFill>
              </a:rPr>
              <a:t> 12-13)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700" dirty="0" smtClean="0"/>
              <a:t>Incorporate core components of model </a:t>
            </a:r>
            <a:r>
              <a:rPr lang="en-US" sz="2500" i="1" dirty="0" smtClean="0">
                <a:solidFill>
                  <a:srgbClr val="FF0000"/>
                </a:solidFill>
              </a:rPr>
              <a:t>(pg. 7)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700" dirty="0" smtClean="0"/>
              <a:t>Use best practices / strategies that are successful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Youth participatory action research </a:t>
            </a:r>
            <a:r>
              <a:rPr lang="en-US" sz="2200" i="1" dirty="0" smtClean="0">
                <a:solidFill>
                  <a:srgbClr val="FF0000"/>
                </a:solidFill>
              </a:rPr>
              <a:t>(pgs. 8, 19-24)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Participatory asset mapping </a:t>
            </a:r>
            <a:r>
              <a:rPr lang="en-US" sz="2200" i="1" dirty="0" smtClean="0">
                <a:solidFill>
                  <a:srgbClr val="FF0000"/>
                </a:solidFill>
              </a:rPr>
              <a:t>(pgs. 8-9, 25-35)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Advisory/Homeroom lesson </a:t>
            </a:r>
            <a:r>
              <a:rPr lang="en-US" sz="2200" i="1" dirty="0" smtClean="0">
                <a:solidFill>
                  <a:srgbClr val="FF0000"/>
                </a:solidFill>
              </a:rPr>
              <a:t>(handout)</a:t>
            </a:r>
            <a:endParaRPr lang="en-US" sz="2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76200" y="457200"/>
            <a:ext cx="9067800" cy="1143000"/>
          </a:xfrm>
        </p:spPr>
        <p:txBody>
          <a:bodyPr>
            <a:noAutofit/>
          </a:bodyPr>
          <a:lstStyle/>
          <a:p>
            <a:r>
              <a:rPr lang="en-US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Team Activity:  Develop Plan</a:t>
            </a:r>
            <a:endParaRPr lang="en-US" b="1" u="sng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364542"/>
            <a:ext cx="8345312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Step 2:  Identify the right mix of leaders / partners</a:t>
            </a:r>
            <a:endParaRPr lang="en-US" sz="3000" b="1" i="1" dirty="0" smtClean="0"/>
          </a:p>
          <a:p>
            <a:pPr>
              <a:spcAft>
                <a:spcPts val="1200"/>
              </a:spcAft>
            </a:pPr>
            <a:r>
              <a:rPr lang="en-US" sz="2800" b="1" i="1" dirty="0" smtClean="0"/>
              <a:t>      </a:t>
            </a:r>
            <a:r>
              <a:rPr lang="en-US" sz="2400" b="1" i="1" dirty="0" smtClean="0">
                <a:solidFill>
                  <a:srgbClr val="FF0000"/>
                </a:solidFill>
              </a:rPr>
              <a:t>Guidebook pages: 12-16</a:t>
            </a:r>
          </a:p>
          <a:p>
            <a:pPr lvl="1"/>
            <a:r>
              <a:rPr lang="en-US" sz="2700" dirty="0" smtClean="0"/>
              <a:t>   </a:t>
            </a:r>
            <a:r>
              <a:rPr lang="en-US" sz="2700" u="sng" dirty="0" smtClean="0"/>
              <a:t>Who will you ask to get involved? </a:t>
            </a:r>
          </a:p>
          <a:p>
            <a:pPr lvl="2">
              <a:spcAft>
                <a:spcPts val="1200"/>
              </a:spcAft>
            </a:pPr>
            <a:r>
              <a:rPr lang="en-US" sz="2700" dirty="0" smtClean="0"/>
              <a:t>Diverse representation (youth, school, community, institutions)</a:t>
            </a:r>
          </a:p>
          <a:p>
            <a:pPr lvl="1">
              <a:spcAft>
                <a:spcPts val="1200"/>
              </a:spcAft>
            </a:pPr>
            <a:r>
              <a:rPr lang="en-US" sz="2700" dirty="0"/>
              <a:t> </a:t>
            </a:r>
            <a:r>
              <a:rPr lang="en-US" sz="2700" dirty="0" smtClean="0"/>
              <a:t>  </a:t>
            </a:r>
            <a:r>
              <a:rPr lang="en-US" sz="2700" u="sng" dirty="0" smtClean="0"/>
              <a:t>How will they contribute?</a:t>
            </a:r>
          </a:p>
          <a:p>
            <a:pPr lvl="2"/>
            <a:r>
              <a:rPr lang="en-US" sz="2700" dirty="0" smtClean="0"/>
              <a:t>Define roles (steering group, working group, consultant, gatekeeper, supporter, funder)</a:t>
            </a:r>
            <a:endParaRPr lang="en-US" sz="3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06020" y="1676400"/>
            <a:ext cx="27943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>
                <a:solidFill>
                  <a:srgbClr val="FF0000"/>
                </a:solidFill>
              </a:rPr>
              <a:t>Handout B:</a:t>
            </a:r>
          </a:p>
        </p:txBody>
      </p:sp>
    </p:spTree>
    <p:extLst>
      <p:ext uri="{BB962C8B-B14F-4D97-AF65-F5344CB8AC3E}">
        <p14:creationId xmlns:p14="http://schemas.microsoft.com/office/powerpoint/2010/main" val="312073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467600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Heather Mosher, Ph.D.</a:t>
            </a:r>
          </a:p>
          <a:p>
            <a:pPr marL="0" indent="0">
              <a:buNone/>
            </a:pPr>
            <a:r>
              <a:rPr lang="en-US" sz="2400" dirty="0" smtClean="0"/>
              <a:t>Community Psychologist / Researcher</a:t>
            </a:r>
          </a:p>
          <a:p>
            <a:pPr marL="0" indent="0">
              <a:buNone/>
            </a:pPr>
            <a:r>
              <a:rPr lang="en-US" sz="2400" dirty="0" smtClean="0"/>
              <a:t>Director, Youth Action Hub</a:t>
            </a:r>
          </a:p>
          <a:p>
            <a:pPr marL="0" indent="0">
              <a:buNone/>
            </a:pPr>
            <a:r>
              <a:rPr lang="en-US" sz="2400" dirty="0" smtClean="0"/>
              <a:t>Institute for Community Research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heather.mosher@icrweb.org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Mary Ann Haley, Ph.D.</a:t>
            </a:r>
          </a:p>
          <a:p>
            <a:pPr marL="0" indent="0">
              <a:buNone/>
            </a:pPr>
            <a:r>
              <a:rPr lang="en-US" sz="2400" dirty="0" smtClean="0"/>
              <a:t>Deputy Director</a:t>
            </a:r>
          </a:p>
          <a:p>
            <a:pPr marL="0" indent="0">
              <a:buNone/>
            </a:pPr>
            <a:r>
              <a:rPr lang="en-US" sz="2400" dirty="0" smtClean="0"/>
              <a:t>CT Coalition to End Homelessness</a:t>
            </a:r>
          </a:p>
          <a:p>
            <a:pPr marL="0" indent="0">
              <a:buNone/>
            </a:pPr>
            <a:r>
              <a:rPr lang="en-US" sz="2400" dirty="0" err="1" smtClean="0">
                <a:hlinkClick r:id="rId4"/>
              </a:rPr>
              <a:t>mhaley@cceh.org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Please visit &amp; share widely: </a:t>
            </a:r>
            <a:r>
              <a:rPr lang="en-US" sz="2400" dirty="0" smtClean="0">
                <a:hlinkClick r:id="rId5"/>
              </a:rPr>
              <a:t>www.youth-help.org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55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Goals of today’s workshop</a:t>
            </a:r>
            <a:endParaRPr lang="en-US" sz="4600" b="1" spc="200" dirty="0">
              <a:solidFill>
                <a:srgbClr val="399AB5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Be introduced to a promising model for local communities to end youth homelessness</a:t>
            </a:r>
          </a:p>
          <a:p>
            <a:pPr lvl="1"/>
            <a:r>
              <a:rPr lang="en-US" dirty="0" smtClean="0"/>
              <a:t>Learn best practices for developing a successful community-based initiative</a:t>
            </a:r>
          </a:p>
          <a:p>
            <a:pPr lvl="1"/>
            <a:r>
              <a:rPr lang="en-US" dirty="0" smtClean="0"/>
              <a:t>Work with your team to develop a preliminary plan for your community</a:t>
            </a:r>
          </a:p>
          <a:p>
            <a:pPr lvl="1"/>
            <a:r>
              <a:rPr lang="en-US" dirty="0" smtClean="0"/>
              <a:t>Meet other teams across CT and learn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15288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1830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dirty="0" smtClean="0"/>
              <a:t>Estimated </a:t>
            </a:r>
            <a:r>
              <a:rPr lang="en-US" b="1" dirty="0">
                <a:solidFill>
                  <a:srgbClr val="FF0000"/>
                </a:solidFill>
              </a:rPr>
              <a:t>3,000 homeless/housing unstable youth </a:t>
            </a:r>
            <a:r>
              <a:rPr lang="en-US" dirty="0"/>
              <a:t>in our </a:t>
            </a:r>
            <a:r>
              <a:rPr lang="en-US" dirty="0" smtClean="0"/>
              <a:t>state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An average of </a:t>
            </a:r>
            <a:r>
              <a:rPr lang="en-US" b="1" dirty="0" smtClean="0">
                <a:solidFill>
                  <a:srgbClr val="FF0000"/>
                </a:solidFill>
              </a:rPr>
              <a:t>17% of high school age youth </a:t>
            </a:r>
            <a:r>
              <a:rPr lang="en-US" dirty="0" smtClean="0"/>
              <a:t>in CT were identified as homelessness/housing unstable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Over 40% indicated they had </a:t>
            </a:r>
            <a:r>
              <a:rPr lang="en-US" b="1" dirty="0">
                <a:solidFill>
                  <a:srgbClr val="FF0000"/>
                </a:solidFill>
              </a:rPr>
              <a:t>no permanent place to live for over a </a:t>
            </a:r>
            <a:r>
              <a:rPr lang="en-US" b="1" dirty="0" smtClean="0">
                <a:solidFill>
                  <a:srgbClr val="FF0000"/>
                </a:solidFill>
              </a:rPr>
              <a:t>year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/>
          </a:bodyPr>
          <a:lstStyle/>
          <a:p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What do we </a:t>
            </a:r>
            <a:r>
              <a:rPr lang="en-US" sz="4600" b="1" u="sng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know</a:t>
            </a:r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about</a:t>
            </a:r>
            <a:b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youth homelessness?</a:t>
            </a:r>
            <a:endParaRPr lang="en-US" sz="4600" b="1" spc="200" dirty="0">
              <a:solidFill>
                <a:srgbClr val="399AB5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6019800"/>
            <a:ext cx="5156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Reference:  Connecticut Statewide </a:t>
            </a:r>
            <a:r>
              <a:rPr lang="en-US" i="1" dirty="0"/>
              <a:t>Youth Count </a:t>
            </a:r>
            <a:r>
              <a:rPr lang="en-US" i="1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5284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</a:pPr>
            <a:r>
              <a:rPr lang="en-US" dirty="0" smtClean="0"/>
              <a:t>Identifying homeless/unstably housed youth can </a:t>
            </a:r>
            <a:r>
              <a:rPr lang="en-US" dirty="0"/>
              <a:t>be challenging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“Hidden” population</a:t>
            </a:r>
          </a:p>
          <a:p>
            <a:pPr lvl="1"/>
            <a:r>
              <a:rPr lang="en-US" dirty="0" smtClean="0"/>
              <a:t>CT ranked 49</a:t>
            </a:r>
            <a:r>
              <a:rPr lang="en-US" baseline="30000" dirty="0" smtClean="0"/>
              <a:t>th</a:t>
            </a:r>
            <a:r>
              <a:rPr lang="en-US" dirty="0" smtClean="0"/>
              <a:t> of all 50 states for identifying and educating homeless students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/>
              <a:t> </a:t>
            </a:r>
            <a:r>
              <a:rPr lang="en-US" sz="1800" dirty="0" smtClean="0"/>
              <a:t>    (Institute for Children, Poverty &amp; Homelessness, 2015)</a:t>
            </a:r>
            <a:endParaRPr lang="en-US" sz="1800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Need for strategies and partnerships to improve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/>
          </a:bodyPr>
          <a:lstStyle/>
          <a:p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What do we </a:t>
            </a:r>
            <a:r>
              <a:rPr lang="en-US" sz="4600" b="1" u="sng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know</a:t>
            </a:r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about</a:t>
            </a:r>
            <a:b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youth homelessness?</a:t>
            </a:r>
            <a:endParaRPr lang="en-US" sz="4600" b="1" spc="200" dirty="0">
              <a:solidFill>
                <a:srgbClr val="399AB5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/>
          </a:bodyPr>
          <a:lstStyle/>
          <a:p>
            <a:pPr marL="57150" indent="0">
              <a:spcAft>
                <a:spcPts val="1200"/>
              </a:spcAft>
              <a:buNone/>
            </a:pPr>
            <a:r>
              <a:rPr lang="en-US" sz="3000" dirty="0" smtClean="0"/>
              <a:t>Significantly increases risk and results in poor outcomes for young people </a:t>
            </a:r>
          </a:p>
          <a:p>
            <a:pPr lvl="1">
              <a:spcAft>
                <a:spcPts val="1200"/>
              </a:spcAft>
            </a:pPr>
            <a:r>
              <a:rPr lang="en-US" u="sng" dirty="0" smtClean="0"/>
              <a:t>School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chronic absenteeism, drop out</a:t>
            </a:r>
          </a:p>
          <a:p>
            <a:pPr lvl="1">
              <a:spcAft>
                <a:spcPts val="1200"/>
              </a:spcAft>
            </a:pPr>
            <a:r>
              <a:rPr lang="en-US" u="sng" dirty="0" smtClean="0"/>
              <a:t>Health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poor nutrition, physical/sexual assault, STD/HIV, drug addiction</a:t>
            </a:r>
          </a:p>
          <a:p>
            <a:pPr lvl="1">
              <a:spcAft>
                <a:spcPts val="1200"/>
              </a:spcAft>
            </a:pPr>
            <a:r>
              <a:rPr lang="en-US" u="sng" dirty="0" smtClean="0"/>
              <a:t>Mental health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depression, anxiety, suicide</a:t>
            </a:r>
          </a:p>
          <a:p>
            <a:pPr lvl="1">
              <a:spcAft>
                <a:spcPts val="1200"/>
              </a:spcAft>
            </a:pPr>
            <a:r>
              <a:rPr lang="en-US" u="sng" dirty="0" smtClean="0"/>
              <a:t>Delinquency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arrests, criminal record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/>
          </a:bodyPr>
          <a:lstStyle/>
          <a:p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What do we </a:t>
            </a:r>
            <a:r>
              <a:rPr lang="en-US" sz="4600" b="1" u="sng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know</a:t>
            </a:r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about</a:t>
            </a:r>
            <a:b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youth homelessness?</a:t>
            </a:r>
            <a:endParaRPr lang="en-US" sz="4600" b="1" spc="200" dirty="0">
              <a:solidFill>
                <a:srgbClr val="399AB5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0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52400" y="533400"/>
            <a:ext cx="9601200" cy="1524000"/>
          </a:xfrm>
        </p:spPr>
        <p:txBody>
          <a:bodyPr>
            <a:noAutofit/>
          </a:bodyPr>
          <a:lstStyle/>
          <a:p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What </a:t>
            </a:r>
            <a:r>
              <a:rPr lang="en-US" sz="4600" b="1" u="sng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works</a:t>
            </a:r>
            <a:r>
              <a:rPr lang="en-US" sz="46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to end homelessness?</a:t>
            </a:r>
            <a:endParaRPr lang="en-US" sz="4600" b="1" spc="200" dirty="0">
              <a:solidFill>
                <a:srgbClr val="399AB5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1. Collaboration</a:t>
            </a:r>
            <a:endParaRPr lang="en-US" b="1" dirty="0"/>
          </a:p>
          <a:p>
            <a:pPr lvl="1"/>
            <a:r>
              <a:rPr lang="en-US" dirty="0" smtClean="0"/>
              <a:t>Coordinated Access Networks (CANs)</a:t>
            </a:r>
            <a:endParaRPr lang="en-US" dirty="0"/>
          </a:p>
          <a:p>
            <a:pPr lvl="2"/>
            <a:r>
              <a:rPr lang="en-US" dirty="0" smtClean="0"/>
              <a:t>Resource Coordination </a:t>
            </a:r>
          </a:p>
          <a:p>
            <a:pPr lvl="2"/>
            <a:r>
              <a:rPr lang="en-US" dirty="0" smtClean="0"/>
              <a:t>Streamlining Access</a:t>
            </a:r>
            <a:endParaRPr lang="en-US" dirty="0"/>
          </a:p>
          <a:p>
            <a:pPr lvl="1"/>
            <a:r>
              <a:rPr lang="en-US" dirty="0"/>
              <a:t>Partnerships with state agencies </a:t>
            </a:r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b="1" dirty="0" smtClean="0"/>
              <a:t>Resources </a:t>
            </a:r>
            <a:endParaRPr lang="en-US" b="1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Filling the Housing Gaps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/>
              <a:t>3. Data </a:t>
            </a:r>
            <a:endParaRPr lang="en-US" b="1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Using data to refine, correct, right-size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581400"/>
            <a:ext cx="2742714" cy="1902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1855113"/>
            <a:ext cx="8382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i="1" dirty="0" smtClean="0">
                <a:solidFill>
                  <a:srgbClr val="FF0000"/>
                </a:solidFill>
              </a:rPr>
              <a:t>Collaboration + Resources + Data = Ending </a:t>
            </a:r>
            <a:r>
              <a:rPr lang="en-US" sz="2600" b="1" i="1" dirty="0">
                <a:solidFill>
                  <a:srgbClr val="FF0000"/>
                </a:solidFill>
              </a:rPr>
              <a:t>Homelessness</a:t>
            </a:r>
            <a:endParaRPr lang="en-US" sz="2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382000" cy="3657600"/>
          </a:xfrm>
        </p:spPr>
        <p:txBody>
          <a:bodyPr>
            <a:normAutofit/>
          </a:bodyPr>
          <a:lstStyle/>
          <a:p>
            <a:r>
              <a:rPr lang="en-US" dirty="0">
                <a:cs typeface="Arial" panose="020B0604020202020204" pitchFamily="34" charset="0"/>
              </a:rPr>
              <a:t>CT first state to end chronic homelessness among veterans. </a:t>
            </a:r>
          </a:p>
          <a:p>
            <a:r>
              <a:rPr lang="en-US" dirty="0">
                <a:cs typeface="Arial" panose="020B0604020202020204" pitchFamily="34" charset="0"/>
              </a:rPr>
              <a:t>Second state to </a:t>
            </a:r>
            <a:r>
              <a:rPr lang="en-US" dirty="0" smtClean="0">
                <a:cs typeface="Arial" panose="020B0604020202020204" pitchFamily="34" charset="0"/>
              </a:rPr>
              <a:t>end </a:t>
            </a:r>
            <a:r>
              <a:rPr lang="en-US" dirty="0">
                <a:cs typeface="Arial" panose="020B0604020202020204" pitchFamily="34" charset="0"/>
              </a:rPr>
              <a:t>all homelessness amongst  </a:t>
            </a:r>
            <a:r>
              <a:rPr lang="en-US" u="sng" dirty="0">
                <a:cs typeface="Arial" panose="020B0604020202020204" pitchFamily="34" charset="0"/>
              </a:rPr>
              <a:t>all</a:t>
            </a:r>
            <a:r>
              <a:rPr lang="en-US" dirty="0">
                <a:cs typeface="Arial" panose="020B0604020202020204" pitchFamily="34" charset="0"/>
              </a:rPr>
              <a:t> veterans (</a:t>
            </a:r>
            <a:r>
              <a:rPr lang="en-US" dirty="0" smtClean="0">
                <a:cs typeface="Arial" panose="020B0604020202020204" pitchFamily="34" charset="0"/>
              </a:rPr>
              <a:t>Feb </a:t>
            </a:r>
            <a:r>
              <a:rPr lang="en-US" dirty="0">
                <a:cs typeface="Arial" panose="020B0604020202020204" pitchFamily="34" charset="0"/>
              </a:rPr>
              <a:t>2016</a:t>
            </a:r>
            <a:r>
              <a:rPr lang="en-US" dirty="0" smtClean="0">
                <a:cs typeface="Arial" panose="020B0604020202020204" pitchFamily="34" charset="0"/>
              </a:rPr>
              <a:t>)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52400" y="533400"/>
            <a:ext cx="96012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spc="200" dirty="0" smtClean="0">
                <a:solidFill>
                  <a:srgbClr val="399AB5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Systems Working!</a:t>
            </a:r>
          </a:p>
          <a:p>
            <a:endParaRPr lang="en-US" sz="3000" b="1" spc="200" dirty="0" smtClean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3000" b="1" spc="2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Collaboration + Resources + Data =</a:t>
            </a:r>
          </a:p>
          <a:p>
            <a:r>
              <a:rPr lang="en-US" sz="3000" b="1" spc="2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Ending Homelessness </a:t>
            </a:r>
            <a:endParaRPr lang="en-US" sz="3000" b="1" spc="2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Challenges Unique to YYA</a:t>
            </a:r>
            <a:endParaRPr lang="en-US" b="1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602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1. </a:t>
            </a:r>
            <a:r>
              <a:rPr lang="en-US" sz="3600" b="1" dirty="0" smtClean="0"/>
              <a:t>Identifying and Reaching Youth</a:t>
            </a:r>
            <a:endParaRPr lang="en-US" dirty="0" smtClean="0"/>
          </a:p>
          <a:p>
            <a:pPr lvl="1"/>
            <a:r>
              <a:rPr lang="en-US" sz="3200" dirty="0" smtClean="0"/>
              <a:t>Less visible, shame, lack of awareness of services</a:t>
            </a:r>
          </a:p>
          <a:p>
            <a:pPr lvl="1"/>
            <a:r>
              <a:rPr lang="en-US" sz="3200" dirty="0" smtClean="0"/>
              <a:t>Do </a:t>
            </a:r>
            <a:r>
              <a:rPr lang="en-US" sz="3200" dirty="0"/>
              <a:t>not </a:t>
            </a:r>
            <a:r>
              <a:rPr lang="en-US" sz="3200" dirty="0" smtClean="0"/>
              <a:t>always come </a:t>
            </a:r>
            <a:r>
              <a:rPr lang="en-US" sz="3200" dirty="0"/>
              <a:t>to adults for </a:t>
            </a:r>
            <a:r>
              <a:rPr lang="en-US" sz="3200" dirty="0" smtClean="0"/>
              <a:t>help </a:t>
            </a:r>
            <a:endParaRPr lang="en-US" sz="3200" dirty="0"/>
          </a:p>
          <a:p>
            <a:pPr lvl="1"/>
            <a:r>
              <a:rPr lang="en-US" sz="3200" dirty="0" smtClean="0"/>
              <a:t>Need </a:t>
            </a:r>
            <a:r>
              <a:rPr lang="en-US" sz="3200" dirty="0"/>
              <a:t>ways to identify youth who are in crisis and link them to </a:t>
            </a:r>
            <a:r>
              <a:rPr lang="en-US" sz="3200" dirty="0" smtClean="0"/>
              <a:t>resources</a:t>
            </a:r>
            <a:endParaRPr lang="en-US" sz="3200" dirty="0"/>
          </a:p>
          <a:p>
            <a:pPr lvl="1"/>
            <a:r>
              <a:rPr lang="en-US" sz="3200" dirty="0" smtClean="0"/>
              <a:t>Youth connected to different types of people, places and institutions than adults</a:t>
            </a:r>
          </a:p>
          <a:p>
            <a:pPr lvl="1"/>
            <a:r>
              <a:rPr lang="en-US" sz="3200" dirty="0" smtClean="0"/>
              <a:t>Need partnership with schools </a:t>
            </a:r>
            <a:r>
              <a:rPr lang="en-US" sz="3200" dirty="0"/>
              <a:t>and other </a:t>
            </a:r>
            <a:r>
              <a:rPr lang="en-US" sz="3200" dirty="0" smtClean="0"/>
              <a:t>agencies</a:t>
            </a:r>
          </a:p>
          <a:p>
            <a:pPr lvl="1"/>
            <a:r>
              <a:rPr lang="en-US" sz="3200" dirty="0" smtClean="0"/>
              <a:t>Methods </a:t>
            </a:r>
            <a:r>
              <a:rPr lang="en-US" sz="3200" dirty="0"/>
              <a:t>of accessing different, texting v. </a:t>
            </a:r>
            <a:r>
              <a:rPr lang="en-US" sz="3200" dirty="0" smtClean="0"/>
              <a:t>phone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spc="200" dirty="0" smtClean="0">
                <a:solidFill>
                  <a:srgbClr val="399AB5"/>
                </a:solidFill>
                <a:latin typeface="Arial Narrow" panose="020B0606020202030204" pitchFamily="34" charset="0"/>
              </a:rPr>
              <a:t>Challenges Unique to YYA</a:t>
            </a:r>
            <a:endParaRPr lang="en-US" b="1" spc="200" dirty="0">
              <a:solidFill>
                <a:srgbClr val="399AB5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b="1" dirty="0" smtClean="0"/>
              <a:t>2. Linking and Engaging Youth in Services</a:t>
            </a:r>
            <a:endParaRPr lang="en-US" sz="3100" dirty="0" smtClean="0"/>
          </a:p>
          <a:p>
            <a:pPr lvl="1"/>
            <a:r>
              <a:rPr lang="en-US" sz="2700" dirty="0" smtClean="0"/>
              <a:t>Lack of knowledge of resources available to meet young people’s needs</a:t>
            </a:r>
          </a:p>
          <a:p>
            <a:pPr lvl="1"/>
            <a:r>
              <a:rPr lang="en-US" sz="2700" dirty="0" smtClean="0"/>
              <a:t>Barriers exist for youth to access resources</a:t>
            </a:r>
          </a:p>
          <a:p>
            <a:pPr lvl="1"/>
            <a:r>
              <a:rPr lang="en-US" sz="2700" dirty="0"/>
              <a:t>Gaps in age-appropriate resources </a:t>
            </a:r>
          </a:p>
          <a:p>
            <a:pPr lvl="1"/>
            <a:r>
              <a:rPr lang="en-US" sz="2700" dirty="0" smtClean="0"/>
              <a:t>Need systems to share data, collaborate </a:t>
            </a:r>
            <a:r>
              <a:rPr lang="en-US" sz="2700" dirty="0"/>
              <a:t>and </a:t>
            </a:r>
            <a:r>
              <a:rPr lang="en-US" sz="2700" dirty="0" smtClean="0"/>
              <a:t>coordinate services</a:t>
            </a:r>
          </a:p>
          <a:p>
            <a:pPr lvl="1"/>
            <a:r>
              <a:rPr lang="en-US" sz="2700" dirty="0" smtClean="0"/>
              <a:t>Need youth input and involvement in designing systems and resources that work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91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H_OD-CT_Template">
  <a:themeElements>
    <a:clrScheme name="PSC colors RGB for presentation">
      <a:dk1>
        <a:srgbClr val="15397F"/>
      </a:dk1>
      <a:lt1>
        <a:srgbClr val="F8F8F8"/>
      </a:lt1>
      <a:dk2>
        <a:srgbClr val="15397F"/>
      </a:dk2>
      <a:lt2>
        <a:srgbClr val="EFE3DB"/>
      </a:lt2>
      <a:accent1>
        <a:srgbClr val="A1BECF"/>
      </a:accent1>
      <a:accent2>
        <a:srgbClr val="9F3515"/>
      </a:accent2>
      <a:accent3>
        <a:srgbClr val="987B65"/>
      </a:accent3>
      <a:accent4>
        <a:srgbClr val="4F6F19"/>
      </a:accent4>
      <a:accent5>
        <a:srgbClr val="008C99"/>
      </a:accent5>
      <a:accent6>
        <a:srgbClr val="887E6E"/>
      </a:accent6>
      <a:hlink>
        <a:srgbClr val="0000FF"/>
      </a:hlink>
      <a:folHlink>
        <a:srgbClr val="800080"/>
      </a:folHlink>
    </a:clrScheme>
    <a:fontScheme name="Partnership Branding">
      <a:majorFont>
        <a:latin typeface="Futura LT Book"/>
        <a:ea typeface=""/>
        <a:cs typeface=""/>
      </a:majorFont>
      <a:minorFont>
        <a:latin typeface="Frutiger LT Std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14110</TotalTime>
  <Words>1502</Words>
  <Application>Microsoft Office PowerPoint</Application>
  <PresentationFormat>On-screen Show (4:3)</PresentationFormat>
  <Paragraphs>208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RH_OD-CT_Template</vt:lpstr>
      <vt:lpstr>Office Theme</vt:lpstr>
      <vt:lpstr>Developing A Successful  School-Community Initiative to  End Youth Homelessness </vt:lpstr>
      <vt:lpstr>Goals of today’s workshop</vt:lpstr>
      <vt:lpstr>What do we know about youth homelessness?</vt:lpstr>
      <vt:lpstr>What do we know about youth homelessness?</vt:lpstr>
      <vt:lpstr>What do we know about youth homelessness?</vt:lpstr>
      <vt:lpstr>What works to end homelessness?</vt:lpstr>
      <vt:lpstr>PowerPoint Presentation</vt:lpstr>
      <vt:lpstr>Challenges Unique to YYA</vt:lpstr>
      <vt:lpstr>Challenges Unique to YYA</vt:lpstr>
      <vt:lpstr>Facing these Challenges</vt:lpstr>
      <vt:lpstr>Working towards ending youth homelessness in CT</vt:lpstr>
      <vt:lpstr>Components of the Community-based Model  for Ending Youth Homelessness</vt:lpstr>
      <vt:lpstr>Developing a Plan  for Your Community</vt:lpstr>
      <vt:lpstr>Team Activity:  Define Goals</vt:lpstr>
      <vt:lpstr>Team Activity:  Develop Plan</vt:lpstr>
      <vt:lpstr>Team Activity:  Develop Plan</vt:lpstr>
      <vt:lpstr>Contact Info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Instability &amp; Juvenile Justice: What we know and what we need to know.</dc:title>
  <dc:creator>Stacey Violante</dc:creator>
  <cp:lastModifiedBy>Sarah Chess</cp:lastModifiedBy>
  <cp:revision>235</cp:revision>
  <cp:lastPrinted>2016-01-20T15:47:48Z</cp:lastPrinted>
  <dcterms:created xsi:type="dcterms:W3CDTF">2016-01-12T20:57:00Z</dcterms:created>
  <dcterms:modified xsi:type="dcterms:W3CDTF">2016-07-12T20:07:46Z</dcterms:modified>
</cp:coreProperties>
</file>